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2" r:id="rId2"/>
    <p:sldId id="284" r:id="rId3"/>
    <p:sldId id="285" r:id="rId4"/>
    <p:sldId id="286" r:id="rId5"/>
    <p:sldId id="287" r:id="rId6"/>
    <p:sldId id="288" r:id="rId7"/>
    <p:sldId id="289" r:id="rId8"/>
    <p:sldId id="293" r:id="rId9"/>
    <p:sldId id="290" r:id="rId10"/>
    <p:sldId id="291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842" y="-6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17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3.wmf"/><Relationship Id="rId2" Type="http://schemas.openxmlformats.org/officeDocument/2006/relationships/image" Target="../media/image9.wmf"/><Relationship Id="rId1" Type="http://schemas.openxmlformats.org/officeDocument/2006/relationships/image" Target="../media/image3.wmf"/><Relationship Id="rId6" Type="http://schemas.openxmlformats.org/officeDocument/2006/relationships/image" Target="../media/image6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5208F-1650-4695-BD73-325E2FCE04DA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3A12A-9646-4AFA-AB33-0E4E1B9EA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17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AFA844D-23C0-40ED-A4F5-1BC34E4551E9}" type="slidenum">
              <a:rPr lang="en-AU" sz="1200" i="0" smtClean="0">
                <a:latin typeface="Arial" charset="0"/>
                <a:cs typeface="Arial" charset="0"/>
              </a:rPr>
              <a:pPr eaLnBrk="1" hangingPunct="1"/>
              <a:t>11</a:t>
            </a:fld>
            <a:endParaRPr lang="en-AU" sz="1200" i="0" smtClean="0">
              <a:latin typeface="Arial" charset="0"/>
              <a:cs typeface="Arial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605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096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605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107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8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43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60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976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32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214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D72F-0E47-4ADF-8A9F-9AA00C656CC9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998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3D72F-0E47-4ADF-8A9F-9AA00C656CC9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E23D0-FA2E-4762-97A2-3909EF2F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493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oleObject" Target="../embeddings/oleObject9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.bin"/><Relationship Id="rId20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1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20" Type="http://schemas.openxmlformats.org/officeDocument/2006/relationships/image" Target="../media/image2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17.wmf"/><Relationship Id="rId19" Type="http://schemas.openxmlformats.org/officeDocument/2006/relationships/oleObject" Target="../embeddings/oleObject26.bin"/><Relationship Id="rId4" Type="http://schemas.openxmlformats.org/officeDocument/2006/relationships/image" Target="../media/image14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1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3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US" dirty="0" smtClean="0"/>
              <a:t>Does Naïve Bayes always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50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fld id="{E8A18785-EE2C-4FEC-8827-A311AF4C5180}" type="slidenum">
              <a:rPr lang="en-US" sz="1000" smtClean="0"/>
              <a:pPr algn="l"/>
              <a:t>10</a:t>
            </a:fld>
            <a:endParaRPr lang="en-US" sz="100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0538" y="457200"/>
            <a:ext cx="8229600" cy="6015038"/>
          </a:xfrm>
        </p:spPr>
        <p:txBody>
          <a:bodyPr>
            <a:normAutofit/>
          </a:bodyPr>
          <a:lstStyle/>
          <a:p>
            <a:pPr lvl="1" eaLnBrk="1" hangingPunct="1">
              <a:spcBef>
                <a:spcPct val="0"/>
              </a:spcBef>
              <a:buFontTx/>
              <a:buNone/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solidFill>
                  <a:srgbClr val="FF0000"/>
                </a:solidFill>
              </a:rPr>
              <a:t>Naïve Bayes cannot handle causal chaining</a:t>
            </a:r>
          </a:p>
          <a:p>
            <a:pPr eaLnBrk="1" hangingPunct="1">
              <a:spcBef>
                <a:spcPct val="0"/>
              </a:spcBef>
            </a:pPr>
            <a:endParaRPr lang="en-US" dirty="0" smtClean="0">
              <a:solidFill>
                <a:srgbClr val="FF0000"/>
              </a:solidFill>
            </a:endParaRPr>
          </a:p>
          <a:p>
            <a:pPr lvl="1" eaLnBrk="1" hangingPunct="1">
              <a:spcBef>
                <a:spcPct val="0"/>
              </a:spcBef>
            </a:pPr>
            <a:r>
              <a:rPr lang="en-US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Example. </a:t>
            </a:r>
            <a:r>
              <a:rPr lang="en-US" dirty="0" smtClean="0"/>
              <a:t>A: weather of the year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dirty="0" smtClean="0"/>
              <a:t>		 B: cotton production of the year	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dirty="0" smtClean="0"/>
              <a:t>		 C: cotton price of next year</a:t>
            </a:r>
          </a:p>
          <a:p>
            <a:pPr lvl="1" eaLnBrk="1" hangingPunct="1">
              <a:spcBef>
                <a:spcPct val="0"/>
              </a:spcBef>
            </a:pPr>
            <a:r>
              <a:rPr lang="en-US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Observed: </a:t>
            </a:r>
            <a:r>
              <a:rPr lang="en-US" dirty="0" smtClean="0"/>
              <a:t>A influences C</a:t>
            </a:r>
          </a:p>
          <a:p>
            <a:pPr lvl="1" eaLnBrk="1" hangingPunct="1">
              <a:spcBef>
                <a:spcPct val="0"/>
              </a:spcBef>
            </a:pPr>
            <a:r>
              <a:rPr lang="en-US" dirty="0" smtClean="0"/>
              <a:t>The influence is not direct (A -&gt; B -&gt; C)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dirty="0" smtClean="0"/>
              <a:t>	P(C|B, A) = P(C|B): instantiation of B blocks influence of A on C</a:t>
            </a:r>
          </a:p>
          <a:p>
            <a:pPr eaLnBrk="1" hangingPunct="1">
              <a:spcBef>
                <a:spcPct val="0"/>
              </a:spcBef>
            </a:pPr>
            <a:endParaRPr lang="en-US" dirty="0" smtClean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solidFill>
                  <a:srgbClr val="FF0000"/>
                </a:solidFill>
              </a:rPr>
              <a:t>Need a better representation and a better assumption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239000" y="19050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848600" y="25427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906407" y="3276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7543800" y="2274332"/>
            <a:ext cx="304800" cy="2684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8077200" y="2912100"/>
            <a:ext cx="0" cy="364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08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61975" y="0"/>
            <a:ext cx="7848600" cy="1752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>
                <a:solidFill>
                  <a:srgbClr val="FF0000"/>
                </a:solidFill>
              </a:rPr>
              <a:t>Bayesian Networks </a:t>
            </a:r>
            <a:r>
              <a:rPr lang="en-US" sz="3800" dirty="0" smtClean="0"/>
              <a:t>and </a:t>
            </a:r>
            <a:br>
              <a:rPr lang="en-US" sz="3800" dirty="0" smtClean="0"/>
            </a:br>
            <a:r>
              <a:rPr lang="en-US" sz="3800" dirty="0" smtClean="0">
                <a:solidFill>
                  <a:srgbClr val="00B050"/>
                </a:solidFill>
              </a:rPr>
              <a:t>Markov Models </a:t>
            </a:r>
            <a:r>
              <a:rPr lang="en-US" sz="3800" dirty="0" smtClean="0"/>
              <a:t>– </a:t>
            </a:r>
            <a:r>
              <a:rPr lang="en-US" sz="3800" dirty="0" smtClean="0">
                <a:solidFill>
                  <a:srgbClr val="FF0000"/>
                </a:solidFill>
              </a:rPr>
              <a:t>applications in robotics</a:t>
            </a: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28863" y="2081462"/>
            <a:ext cx="8430126" cy="436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800" dirty="0">
                <a:latin typeface="Verdana" pitchFamily="34" charset="0"/>
              </a:rPr>
              <a:t> </a:t>
            </a:r>
            <a:r>
              <a:rPr lang="en-US" sz="2800" u="sng" dirty="0">
                <a:latin typeface="Verdana" pitchFamily="34" charset="0"/>
              </a:rPr>
              <a:t>Bayesian </a:t>
            </a:r>
            <a:r>
              <a:rPr lang="en-US" sz="2800" u="sng" dirty="0" smtClean="0">
                <a:latin typeface="Verdana" pitchFamily="34" charset="0"/>
              </a:rPr>
              <a:t>AI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800" u="sng" dirty="0" smtClean="0">
                <a:latin typeface="Verdana" pitchFamily="34" charset="0"/>
              </a:rPr>
              <a:t> Bayesian Filters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800" u="sng" dirty="0" smtClean="0">
                <a:latin typeface="Verdana" pitchFamily="34" charset="0"/>
              </a:rPr>
              <a:t> </a:t>
            </a:r>
            <a:r>
              <a:rPr lang="en-US" sz="2800" u="sng" dirty="0" err="1" smtClean="0">
                <a:latin typeface="Verdana" pitchFamily="34" charset="0"/>
              </a:rPr>
              <a:t>Kalman</a:t>
            </a:r>
            <a:r>
              <a:rPr lang="en-US" sz="2800" u="sng" dirty="0" smtClean="0">
                <a:latin typeface="Verdana" pitchFamily="34" charset="0"/>
              </a:rPr>
              <a:t> Filters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800" u="sng" dirty="0" smtClean="0">
                <a:latin typeface="Verdana" pitchFamily="34" charset="0"/>
              </a:rPr>
              <a:t> Particle Filters</a:t>
            </a:r>
            <a:endParaRPr lang="en-US" sz="2800" u="sng" dirty="0">
              <a:latin typeface="Verdana" pitchFamily="34" charset="0"/>
            </a:endParaRPr>
          </a:p>
          <a:p>
            <a:pPr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800" dirty="0">
                <a:latin typeface="Verdana" pitchFamily="34" charset="0"/>
              </a:rPr>
              <a:t> Bayesian networks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800" dirty="0">
                <a:latin typeface="Verdana" pitchFamily="34" charset="0"/>
              </a:rPr>
              <a:t> Decision networks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800" dirty="0">
                <a:latin typeface="Verdana" pitchFamily="34" charset="0"/>
              </a:rPr>
              <a:t> Reasoning about changes over time</a:t>
            </a:r>
          </a:p>
          <a:p>
            <a:pPr lvl="1" indent="14288"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700" dirty="0">
                <a:latin typeface="Verdana" pitchFamily="34" charset="0"/>
              </a:rPr>
              <a:t> Dynamic Bayesian Networks</a:t>
            </a:r>
          </a:p>
          <a:p>
            <a:pPr lvl="1" indent="14288">
              <a:spcBef>
                <a:spcPct val="20000"/>
              </a:spcBef>
              <a:buClr>
                <a:schemeClr val="accent2"/>
              </a:buClr>
              <a:buFontTx/>
              <a:buChar char="•"/>
              <a:tabLst>
                <a:tab pos="449263" algn="l"/>
              </a:tabLst>
            </a:pPr>
            <a:r>
              <a:rPr lang="en-US" sz="2700" dirty="0">
                <a:latin typeface="Verdana" pitchFamily="34" charset="0"/>
              </a:rPr>
              <a:t> Markov models</a:t>
            </a:r>
          </a:p>
        </p:txBody>
      </p:sp>
    </p:spTree>
    <p:extLst>
      <p:ext uri="{BB962C8B-B14F-4D97-AF65-F5344CB8AC3E}">
        <p14:creationId xmlns:p14="http://schemas.microsoft.com/office/powerpoint/2010/main" val="20350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fld id="{31D3E471-A87F-42C6-B0BD-3F21C29C7CA6}" type="slidenum">
              <a:rPr lang="en-US" sz="1000" smtClean="0"/>
              <a:pPr algn="l"/>
              <a:t>2</a:t>
            </a:fld>
            <a:endParaRPr lang="en-US" sz="100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11238"/>
          </a:xfrm>
          <a:solidFill>
            <a:srgbClr val="FFFF00"/>
          </a:solidFill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Bayes’ Theorem with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relative likelihood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8462" y="1169988"/>
            <a:ext cx="8288337" cy="53832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70C0"/>
                </a:solidFill>
              </a:rPr>
              <a:t>In the setting of diagnostic/evidential reasoning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2400" dirty="0" smtClean="0"/>
          </a:p>
          <a:p>
            <a:pPr lvl="1" eaLnBrk="1" hangingPunct="1">
              <a:lnSpc>
                <a:spcPct val="120000"/>
              </a:lnSpc>
              <a:spcBef>
                <a:spcPct val="0"/>
              </a:spcBef>
            </a:pPr>
            <a:r>
              <a:rPr lang="en-US" sz="1800" dirty="0" smtClean="0"/>
              <a:t>Known prior probability of hypothesis	 </a:t>
            </a:r>
          </a:p>
          <a:p>
            <a:pPr lvl="1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sz="1800" i="1" dirty="0" smtClean="0"/>
              <a:t>		      </a:t>
            </a:r>
            <a:r>
              <a:rPr lang="en-US" sz="1800" dirty="0" smtClean="0"/>
              <a:t>conditional probability </a:t>
            </a:r>
          </a:p>
          <a:p>
            <a:pPr lvl="1" eaLnBrk="1" hangingPunct="1">
              <a:lnSpc>
                <a:spcPct val="120000"/>
              </a:lnSpc>
              <a:spcBef>
                <a:spcPct val="0"/>
              </a:spcBef>
            </a:pPr>
            <a:r>
              <a:rPr lang="en-US" sz="1800" dirty="0" smtClean="0"/>
              <a:t>Want to compute the </a:t>
            </a:r>
            <a:r>
              <a:rPr lang="en-US" sz="1800" b="1" dirty="0" smtClean="0">
                <a:solidFill>
                  <a:schemeClr val="accent2"/>
                </a:solidFill>
              </a:rPr>
              <a:t>posterior probability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r>
              <a:rPr lang="en-US" sz="2400" dirty="0" smtClean="0"/>
              <a:t>Bayes’ theorem (formula 1):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r>
              <a:rPr lang="en-US" sz="2400" dirty="0" smtClean="0"/>
              <a:t>If the purpose is to find which of the n hypotheses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sz="2400" dirty="0" smtClean="0"/>
              <a:t>	is more plausible given    , then </a:t>
            </a:r>
            <a:r>
              <a:rPr lang="en-US" sz="2400" dirty="0" smtClean="0">
                <a:solidFill>
                  <a:srgbClr val="00B0F0"/>
                </a:solidFill>
              </a:rPr>
              <a:t>we can ignore the denominator </a:t>
            </a:r>
            <a:r>
              <a:rPr lang="en-US" sz="2400" dirty="0" smtClean="0"/>
              <a:t>and  </a:t>
            </a:r>
            <a:r>
              <a:rPr lang="en-US" sz="2400" dirty="0" smtClean="0">
                <a:solidFill>
                  <a:srgbClr val="FF0000"/>
                </a:solidFill>
              </a:rPr>
              <a:t>rank them</a:t>
            </a:r>
            <a:r>
              <a:rPr lang="en-US" sz="2400" dirty="0" smtClean="0"/>
              <a:t>, use </a:t>
            </a:r>
            <a:r>
              <a:rPr lang="en-US" sz="2400" b="1" i="1" dirty="0" smtClean="0">
                <a:solidFill>
                  <a:srgbClr val="FF0000"/>
                </a:solidFill>
              </a:rPr>
              <a:t>relative likelihood</a:t>
            </a:r>
            <a:endParaRPr lang="en-US" sz="2400" b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1895475" y="1527175"/>
          <a:ext cx="6815138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6" name="Equation" r:id="rId3" imgW="3479800" imgH="736600" progId="Equation.3">
                  <p:embed/>
                </p:oleObj>
              </mc:Choice>
              <mc:Fallback>
                <p:oleObj name="Equation" r:id="rId3" imgW="3479800" imgH="736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5475" y="1527175"/>
                        <a:ext cx="6815138" cy="144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8" name="Line 6"/>
          <p:cNvSpPr>
            <a:spLocks noChangeShapeType="1"/>
          </p:cNvSpPr>
          <p:nvPr/>
        </p:nvSpPr>
        <p:spPr bwMode="auto">
          <a:xfrm flipH="1">
            <a:off x="2171700" y="1900238"/>
            <a:ext cx="1271588" cy="714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 flipH="1">
            <a:off x="3557588" y="1928813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3686175" y="1928813"/>
            <a:ext cx="971550" cy="657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86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083931"/>
              </p:ext>
            </p:extLst>
          </p:nvPr>
        </p:nvGraphicFramePr>
        <p:xfrm>
          <a:off x="4419600" y="4267200"/>
          <a:ext cx="42449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7" name="Equation" r:id="rId5" imgW="2425700" imgH="241300" progId="Equation.3">
                  <p:embed/>
                </p:oleObj>
              </mc:Choice>
              <mc:Fallback>
                <p:oleObj name="Equation" r:id="rId5" imgW="24257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267200"/>
                        <a:ext cx="4244975" cy="42227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12"/>
          <p:cNvGraphicFramePr>
            <a:graphicFrameLocks noChangeAspect="1"/>
          </p:cNvGraphicFramePr>
          <p:nvPr/>
        </p:nvGraphicFramePr>
        <p:xfrm>
          <a:off x="7016750" y="4729163"/>
          <a:ext cx="11112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8" name="Equation" r:id="rId7" imgW="634725" imgH="228501" progId="Equation.3">
                  <p:embed/>
                </p:oleObj>
              </mc:Choice>
              <mc:Fallback>
                <p:oleObj name="Equation" r:id="rId7" imgW="634725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0" y="4729163"/>
                        <a:ext cx="11112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13"/>
          <p:cNvGraphicFramePr>
            <a:graphicFrameLocks noChangeAspect="1"/>
          </p:cNvGraphicFramePr>
          <p:nvPr/>
        </p:nvGraphicFramePr>
        <p:xfrm>
          <a:off x="1958975" y="6118225"/>
          <a:ext cx="35115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9" name="Equation" r:id="rId9" imgW="2006600" imgH="241300" progId="Equation.3">
                  <p:embed/>
                </p:oleObj>
              </mc:Choice>
              <mc:Fallback>
                <p:oleObj name="Equation" r:id="rId9" imgW="20066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8975" y="6118225"/>
                        <a:ext cx="351155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4"/>
          <p:cNvGraphicFramePr>
            <a:graphicFrameLocks noChangeAspect="1"/>
          </p:cNvGraphicFramePr>
          <p:nvPr/>
        </p:nvGraphicFramePr>
        <p:xfrm>
          <a:off x="6057900" y="3095625"/>
          <a:ext cx="8001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00" name="Equation" r:id="rId11" imgW="457200" imgH="228600" progId="Equation.3">
                  <p:embed/>
                </p:oleObj>
              </mc:Choice>
              <mc:Fallback>
                <p:oleObj name="Equation" r:id="rId11" imgW="457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3095625"/>
                        <a:ext cx="8001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5" name="Object 15"/>
          <p:cNvGraphicFramePr>
            <a:graphicFrameLocks noChangeAspect="1"/>
          </p:cNvGraphicFramePr>
          <p:nvPr/>
        </p:nvGraphicFramePr>
        <p:xfrm>
          <a:off x="6096000" y="3498850"/>
          <a:ext cx="12446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01" name="Equation" r:id="rId13" imgW="710891" imgH="241195" progId="Equation.3">
                  <p:embed/>
                </p:oleObj>
              </mc:Choice>
              <mc:Fallback>
                <p:oleObj name="Equation" r:id="rId13" imgW="710891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498850"/>
                        <a:ext cx="12446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6" name="Object 16"/>
          <p:cNvGraphicFramePr>
            <a:graphicFrameLocks noChangeAspect="1"/>
          </p:cNvGraphicFramePr>
          <p:nvPr/>
        </p:nvGraphicFramePr>
        <p:xfrm>
          <a:off x="1968500" y="1927225"/>
          <a:ext cx="1144588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02" name="Equation" r:id="rId15" imgW="710891" imgH="241195" progId="Equation.3">
                  <p:embed/>
                </p:oleObj>
              </mc:Choice>
              <mc:Fallback>
                <p:oleObj name="Equation" r:id="rId15" imgW="710891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1927225"/>
                        <a:ext cx="1144588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121321"/>
              </p:ext>
            </p:extLst>
          </p:nvPr>
        </p:nvGraphicFramePr>
        <p:xfrm>
          <a:off x="6096000" y="3865563"/>
          <a:ext cx="12446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03" name="Equation" r:id="rId16" imgW="710891" imgH="241195" progId="Equation.3">
                  <p:embed/>
                </p:oleObj>
              </mc:Choice>
              <mc:Fallback>
                <p:oleObj name="Equation" r:id="rId16" imgW="710891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865563"/>
                        <a:ext cx="12446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8" name="Object 18"/>
          <p:cNvGraphicFramePr>
            <a:graphicFrameLocks noChangeAspect="1"/>
          </p:cNvGraphicFramePr>
          <p:nvPr/>
        </p:nvGraphicFramePr>
        <p:xfrm>
          <a:off x="3790950" y="1590675"/>
          <a:ext cx="728663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04" name="Equation" r:id="rId18" imgW="457200" imgH="228600" progId="Equation.3">
                  <p:embed/>
                </p:oleObj>
              </mc:Choice>
              <mc:Fallback>
                <p:oleObj name="Equation" r:id="rId18" imgW="457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0" y="1590675"/>
                        <a:ext cx="728663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9" name="Object 19"/>
          <p:cNvGraphicFramePr>
            <a:graphicFrameLocks noChangeAspect="1"/>
          </p:cNvGraphicFramePr>
          <p:nvPr/>
        </p:nvGraphicFramePr>
        <p:xfrm>
          <a:off x="3644900" y="5194300"/>
          <a:ext cx="37782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05" name="Equation" r:id="rId19" imgW="215713" imgH="241091" progId="Equation.3">
                  <p:embed/>
                </p:oleObj>
              </mc:Choice>
              <mc:Fallback>
                <p:oleObj name="Equation" r:id="rId19" imgW="215713" imgH="2410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5194300"/>
                        <a:ext cx="377825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Arrow Connector 2"/>
          <p:cNvCxnSpPr/>
          <p:nvPr/>
        </p:nvCxnSpPr>
        <p:spPr>
          <a:xfrm flipH="1">
            <a:off x="4860758" y="1764632"/>
            <a:ext cx="721895" cy="160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H="1">
            <a:off x="5342021" y="2743200"/>
            <a:ext cx="2406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flipV="1">
            <a:off x="4860758" y="3276600"/>
            <a:ext cx="1159042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657725" y="3733800"/>
            <a:ext cx="13620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endCxn id="28687" idx="1"/>
          </p:cNvCxnSpPr>
          <p:nvPr/>
        </p:nvCxnSpPr>
        <p:spPr>
          <a:xfrm>
            <a:off x="5338762" y="4038600"/>
            <a:ext cx="757238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872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412" y="641684"/>
            <a:ext cx="8229600" cy="561975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400" dirty="0" smtClean="0"/>
              <a:t>          can be computed from                  and           , if we assume all hypotheses                are ME and EXH</a:t>
            </a:r>
          </a:p>
          <a:p>
            <a:pPr eaLnBrk="1" hangingPunct="1"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spcBef>
                <a:spcPct val="85000"/>
              </a:spcBef>
            </a:pPr>
            <a:endParaRPr lang="en-US" sz="2400" dirty="0" smtClean="0"/>
          </a:p>
          <a:p>
            <a:pPr eaLnBrk="1" hangingPunct="1">
              <a:spcBef>
                <a:spcPct val="85000"/>
              </a:spcBef>
            </a:pPr>
            <a:endParaRPr lang="en-US" sz="2400" dirty="0" smtClean="0"/>
          </a:p>
          <a:p>
            <a:pPr eaLnBrk="1" hangingPunct="1">
              <a:spcBef>
                <a:spcPct val="85000"/>
              </a:spcBef>
            </a:pPr>
            <a:r>
              <a:rPr lang="en-US" sz="2400" dirty="0" smtClean="0"/>
              <a:t>Then we have </a:t>
            </a:r>
            <a:r>
              <a:rPr lang="en-US" sz="2400" dirty="0" smtClean="0">
                <a:solidFill>
                  <a:srgbClr val="FF0000"/>
                </a:solidFill>
              </a:rPr>
              <a:t>another version of Bayes’ theorem</a:t>
            </a:r>
            <a:r>
              <a:rPr lang="en-US" sz="2400" dirty="0" smtClean="0"/>
              <a:t>:</a:t>
            </a:r>
          </a:p>
          <a:p>
            <a:pPr eaLnBrk="1" hangingPunct="1">
              <a:spcBef>
                <a:spcPct val="85000"/>
              </a:spcBef>
            </a:pPr>
            <a:endParaRPr lang="en-US" sz="2400" dirty="0" smtClean="0"/>
          </a:p>
          <a:p>
            <a:pPr eaLnBrk="1" hangingPunct="1">
              <a:spcBef>
                <a:spcPct val="85000"/>
              </a:spcBef>
            </a:pPr>
            <a:endParaRPr lang="en-US" sz="2400" dirty="0" smtClean="0"/>
          </a:p>
          <a:p>
            <a:pPr eaLnBrk="1" hangingPunct="1"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en-US" sz="2400" dirty="0" smtClean="0"/>
              <a:t>	where		          , the sum of </a:t>
            </a:r>
            <a:r>
              <a:rPr lang="en-US" sz="2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relative likelihood </a:t>
            </a:r>
            <a:r>
              <a:rPr lang="en-US" sz="2400" dirty="0" smtClean="0"/>
              <a:t>of all n hypotheses, is a </a:t>
            </a:r>
            <a:r>
              <a:rPr lang="en-US" sz="2400" dirty="0" smtClean="0">
                <a:solidFill>
                  <a:srgbClr val="00B050"/>
                </a:solidFill>
              </a:rPr>
              <a:t>normalization factor</a:t>
            </a:r>
          </a:p>
          <a:p>
            <a:pPr eaLnBrk="1" hangingPunct="1">
              <a:spcBef>
                <a:spcPct val="45000"/>
              </a:spcBef>
            </a:pPr>
            <a:endParaRPr lang="en-US" sz="2400" dirty="0" smtClean="0"/>
          </a:p>
        </p:txBody>
      </p:sp>
      <p:graphicFrame>
        <p:nvGraphicFramePr>
          <p:cNvPr id="2970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286583"/>
              </p:ext>
            </p:extLst>
          </p:nvPr>
        </p:nvGraphicFramePr>
        <p:xfrm>
          <a:off x="2667000" y="1066800"/>
          <a:ext cx="11112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7" name="Equation" r:id="rId3" imgW="634725" imgH="228501" progId="Equation.3">
                  <p:embed/>
                </p:oleObj>
              </mc:Choice>
              <mc:Fallback>
                <p:oleObj name="Equation" r:id="rId3" imgW="634725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066800"/>
                        <a:ext cx="11112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10"/>
          <p:cNvGraphicFramePr>
            <a:graphicFrameLocks noChangeAspect="1"/>
          </p:cNvGraphicFramePr>
          <p:nvPr/>
        </p:nvGraphicFramePr>
        <p:xfrm>
          <a:off x="1285875" y="1579563"/>
          <a:ext cx="4800600" cy="175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8" name="Equation" r:id="rId5" imgW="2743200" imgH="1003300" progId="Equation.3">
                  <p:embed/>
                </p:oleObj>
              </mc:Choice>
              <mc:Fallback>
                <p:oleObj name="Equation" r:id="rId5" imgW="2743200" imgH="1003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1579563"/>
                        <a:ext cx="4800600" cy="175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361738"/>
              </p:ext>
            </p:extLst>
          </p:nvPr>
        </p:nvGraphicFramePr>
        <p:xfrm>
          <a:off x="1258888" y="3995738"/>
          <a:ext cx="577850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9" name="Equation" r:id="rId7" imgW="3302000" imgH="647700" progId="Equation.3">
                  <p:embed/>
                </p:oleObj>
              </mc:Choice>
              <mc:Fallback>
                <p:oleObj name="Equation" r:id="rId7" imgW="3302000" imgH="647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995738"/>
                        <a:ext cx="5778500" cy="113347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13"/>
          <p:cNvGraphicFramePr>
            <a:graphicFrameLocks noChangeAspect="1"/>
          </p:cNvGraphicFramePr>
          <p:nvPr/>
        </p:nvGraphicFramePr>
        <p:xfrm>
          <a:off x="1736725" y="5051425"/>
          <a:ext cx="235585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0" name="Equation" r:id="rId9" imgW="1346200" imgH="431800" progId="Equation.3">
                  <p:embed/>
                </p:oleObj>
              </mc:Choice>
              <mc:Fallback>
                <p:oleObj name="Equation" r:id="rId9" imgW="13462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5" y="5051425"/>
                        <a:ext cx="2355850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14"/>
          <p:cNvGraphicFramePr>
            <a:graphicFrameLocks noChangeAspect="1"/>
          </p:cNvGraphicFramePr>
          <p:nvPr/>
        </p:nvGraphicFramePr>
        <p:xfrm>
          <a:off x="758825" y="679450"/>
          <a:ext cx="7778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1" name="Equation" r:id="rId11" imgW="444307" imgH="241195" progId="Equation.3">
                  <p:embed/>
                </p:oleObj>
              </mc:Choice>
              <mc:Fallback>
                <p:oleObj name="Equation" r:id="rId11" imgW="444307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825" y="679450"/>
                        <a:ext cx="777875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15"/>
          <p:cNvGraphicFramePr>
            <a:graphicFrameLocks noChangeAspect="1"/>
          </p:cNvGraphicFramePr>
          <p:nvPr/>
        </p:nvGraphicFramePr>
        <p:xfrm>
          <a:off x="4316413" y="684213"/>
          <a:ext cx="12446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2" name="Equation" r:id="rId13" imgW="710891" imgH="241195" progId="Equation.3">
                  <p:embed/>
                </p:oleObj>
              </mc:Choice>
              <mc:Fallback>
                <p:oleObj name="Equation" r:id="rId13" imgW="710891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6413" y="684213"/>
                        <a:ext cx="12446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6"/>
          <p:cNvGraphicFramePr>
            <a:graphicFrameLocks noChangeAspect="1"/>
          </p:cNvGraphicFramePr>
          <p:nvPr/>
        </p:nvGraphicFramePr>
        <p:xfrm>
          <a:off x="6176963" y="676275"/>
          <a:ext cx="8001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3" name="Equation" r:id="rId15" imgW="457200" imgH="228600" progId="Equation.3">
                  <p:embed/>
                </p:oleObj>
              </mc:Choice>
              <mc:Fallback>
                <p:oleObj name="Equation" r:id="rId15" imgW="457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6963" y="676275"/>
                        <a:ext cx="8001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rgbClr val="FFFF00"/>
          </a:solidFill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Relative likelihood</a:t>
            </a:r>
          </a:p>
        </p:txBody>
      </p:sp>
    </p:spTree>
    <p:extLst>
      <p:ext uri="{BB962C8B-B14F-4D97-AF65-F5344CB8AC3E}">
        <p14:creationId xmlns:p14="http://schemas.microsoft.com/office/powerpoint/2010/main" val="68588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fld id="{070D4019-4414-4343-9297-9E722A4576FA}" type="slidenum">
              <a:rPr lang="en-US" sz="1000" smtClean="0"/>
              <a:pPr algn="l"/>
              <a:t>4</a:t>
            </a:fld>
            <a:endParaRPr lang="en-US" sz="100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54063"/>
          </a:xfrm>
          <a:solidFill>
            <a:srgbClr val="FFFF00"/>
          </a:solidFill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Naïve Bayesian Approach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033" y="857752"/>
            <a:ext cx="8229600" cy="5762625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600" dirty="0" smtClean="0">
                <a:solidFill>
                  <a:srgbClr val="0070C0"/>
                </a:solidFill>
              </a:rPr>
              <a:t>Knowledge base</a:t>
            </a:r>
            <a:r>
              <a:rPr lang="en-US" sz="2600" dirty="0" smtClean="0"/>
              <a:t>:</a:t>
            </a:r>
          </a:p>
          <a:p>
            <a:pPr lvl="1" eaLnBrk="1" hangingPunct="1">
              <a:spcBef>
                <a:spcPct val="0"/>
              </a:spcBef>
            </a:pPr>
            <a:endParaRPr lang="en-US" sz="2200" i="1" dirty="0" smtClean="0"/>
          </a:p>
          <a:p>
            <a:pPr lvl="1" eaLnBrk="1" hangingPunct="1">
              <a:spcBef>
                <a:spcPct val="0"/>
              </a:spcBef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200" dirty="0" smtClean="0"/>
              <a:t>	</a:t>
            </a:r>
          </a:p>
          <a:p>
            <a:pPr lvl="1" eaLnBrk="1" hangingPunct="1">
              <a:spcBef>
                <a:spcPct val="0"/>
              </a:spcBef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</a:pPr>
            <a:endParaRPr lang="en-US" sz="2200" dirty="0" smtClean="0"/>
          </a:p>
          <a:p>
            <a:pPr eaLnBrk="1" hangingPunct="1">
              <a:spcBef>
                <a:spcPct val="0"/>
              </a:spcBef>
            </a:pPr>
            <a:r>
              <a:rPr lang="en-US" sz="2600" dirty="0" smtClean="0">
                <a:solidFill>
                  <a:srgbClr val="0070C0"/>
                </a:solidFill>
              </a:rPr>
              <a:t>Case input</a:t>
            </a:r>
            <a:r>
              <a:rPr lang="en-US" sz="2600" dirty="0" smtClean="0"/>
              <a:t>: </a:t>
            </a:r>
          </a:p>
          <a:p>
            <a:pPr eaLnBrk="1" hangingPunct="1">
              <a:spcBef>
                <a:spcPct val="0"/>
              </a:spcBef>
            </a:pPr>
            <a:r>
              <a:rPr lang="en-US" sz="2600" dirty="0" smtClean="0"/>
              <a:t>Find the hypothesis      with the highest posterior probability</a:t>
            </a:r>
          </a:p>
          <a:p>
            <a:pPr eaLnBrk="1" hangingPunct="1"/>
            <a:r>
              <a:rPr lang="en-US" sz="2600" dirty="0" smtClean="0"/>
              <a:t>By Bayes’ theorem</a:t>
            </a:r>
          </a:p>
          <a:p>
            <a:pPr eaLnBrk="1" hangingPunct="1">
              <a:spcBef>
                <a:spcPct val="60000"/>
              </a:spcBef>
            </a:pPr>
            <a:r>
              <a:rPr lang="en-US" sz="2600" dirty="0" smtClean="0"/>
              <a:t>Assume all pieces of evidence are conditionally independent, given any hypothesis</a:t>
            </a:r>
          </a:p>
        </p:txBody>
      </p:sp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784225" y="1223963"/>
          <a:ext cx="4576763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4" name="Equation" r:id="rId3" imgW="2336800" imgH="228600" progId="Equation.3">
                  <p:embed/>
                </p:oleObj>
              </mc:Choice>
              <mc:Fallback>
                <p:oleObj name="Equation" r:id="rId3" imgW="2336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225" y="1223963"/>
                        <a:ext cx="4576763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765175" y="1619250"/>
          <a:ext cx="4376738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5" name="Equation" r:id="rId5" imgW="2235200" imgH="228600" progId="Equation.3">
                  <p:embed/>
                </p:oleObj>
              </mc:Choice>
              <mc:Fallback>
                <p:oleObj name="Equation" r:id="rId5" imgW="2235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175" y="1619250"/>
                        <a:ext cx="4376738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1239838" y="1973263"/>
          <a:ext cx="7161212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6" name="Equation" r:id="rId7" imgW="3657600" imgH="241300" progId="Equation.3">
                  <p:embed/>
                </p:oleObj>
              </mc:Choice>
              <mc:Fallback>
                <p:oleObj name="Equation" r:id="rId7" imgW="36576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9838" y="1973263"/>
                        <a:ext cx="7161212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781050" y="2359025"/>
          <a:ext cx="713740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7" name="Equation" r:id="rId9" imgW="3644900" imgH="241300" progId="Equation.3">
                  <p:embed/>
                </p:oleObj>
              </mc:Choice>
              <mc:Fallback>
                <p:oleObj name="Equation" r:id="rId9" imgW="36449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" y="2359025"/>
                        <a:ext cx="7137400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3373438" y="3338513"/>
          <a:ext cx="5969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8" name="Equation" r:id="rId11" imgW="304668" imgH="228501" progId="Equation.3">
                  <p:embed/>
                </p:oleObj>
              </mc:Choice>
              <mc:Fallback>
                <p:oleObj name="Equation" r:id="rId11" imgW="30466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438" y="3338513"/>
                        <a:ext cx="596900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2379663" y="2976563"/>
          <a:ext cx="1049337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9" name="Equation" r:id="rId13" imgW="571252" imgH="228501" progId="Equation.3">
                  <p:embed/>
                </p:oleObj>
              </mc:Choice>
              <mc:Fallback>
                <p:oleObj name="Equation" r:id="rId13" imgW="571252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663" y="2976563"/>
                        <a:ext cx="1049337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1" name="Object 11"/>
          <p:cNvGraphicFramePr>
            <a:graphicFrameLocks noChangeAspect="1"/>
          </p:cNvGraphicFramePr>
          <p:nvPr/>
        </p:nvGraphicFramePr>
        <p:xfrm>
          <a:off x="2300288" y="3762375"/>
          <a:ext cx="189071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0" name="Equation" r:id="rId15" imgW="1066800" imgH="228600" progId="Equation.3">
                  <p:embed/>
                </p:oleObj>
              </mc:Choice>
              <mc:Fallback>
                <p:oleObj name="Equation" r:id="rId15" imgW="1066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288" y="3762375"/>
                        <a:ext cx="1890712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2" name="Object 13"/>
          <p:cNvGraphicFramePr>
            <a:graphicFrameLocks noChangeAspect="1"/>
          </p:cNvGraphicFramePr>
          <p:nvPr/>
        </p:nvGraphicFramePr>
        <p:xfrm>
          <a:off x="3416300" y="4084638"/>
          <a:ext cx="498475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1" name="Equation" r:id="rId17" imgW="2616200" imgH="431800" progId="Equation.3">
                  <p:embed/>
                </p:oleObj>
              </mc:Choice>
              <mc:Fallback>
                <p:oleObj name="Equation" r:id="rId17" imgW="26162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4084638"/>
                        <a:ext cx="4984750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3" name="Object 14"/>
          <p:cNvGraphicFramePr>
            <a:graphicFrameLocks noChangeAspect="1"/>
          </p:cNvGraphicFramePr>
          <p:nvPr/>
        </p:nvGraphicFramePr>
        <p:xfrm>
          <a:off x="1790700" y="5772150"/>
          <a:ext cx="388937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2" name="Equation" r:id="rId19" imgW="2095500" imgH="254000" progId="Equation.3">
                  <p:embed/>
                </p:oleObj>
              </mc:Choice>
              <mc:Fallback>
                <p:oleObj name="Equation" r:id="rId19" imgW="20955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5772150"/>
                        <a:ext cx="388937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054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0538" y="809625"/>
            <a:ext cx="8229600" cy="5762625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US" sz="2600" dirty="0" smtClean="0"/>
              <a:t>The </a:t>
            </a:r>
            <a:r>
              <a:rPr lang="en-US" sz="2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relative likelihood</a:t>
            </a:r>
          </a:p>
          <a:p>
            <a:pPr eaLnBrk="1" hangingPunct="1">
              <a:spcBef>
                <a:spcPct val="40000"/>
              </a:spcBef>
              <a:defRPr/>
            </a:pPr>
            <a:endParaRPr lang="en-US" sz="2600" dirty="0" smtClean="0"/>
          </a:p>
          <a:p>
            <a:pPr eaLnBrk="1" hangingPunct="1">
              <a:spcBef>
                <a:spcPct val="40000"/>
              </a:spcBef>
              <a:defRPr/>
            </a:pPr>
            <a:r>
              <a:rPr lang="en-US" sz="2600" dirty="0" smtClean="0"/>
              <a:t>The </a:t>
            </a:r>
            <a:r>
              <a:rPr lang="en-US" sz="2600" dirty="0" smtClean="0">
                <a:solidFill>
                  <a:srgbClr val="FF0000"/>
                </a:solidFill>
              </a:rPr>
              <a:t>absolute posterior probability</a:t>
            </a:r>
          </a:p>
          <a:p>
            <a:pPr eaLnBrk="1" hangingPunct="1">
              <a:spcBef>
                <a:spcPct val="40000"/>
              </a:spcBef>
              <a:defRPr/>
            </a:pPr>
            <a:endParaRPr lang="en-US" sz="2600" dirty="0" smtClean="0">
              <a:solidFill>
                <a:srgbClr val="FF0000"/>
              </a:solidFill>
            </a:endParaRPr>
          </a:p>
          <a:p>
            <a:pPr eaLnBrk="1" hangingPunct="1">
              <a:spcBef>
                <a:spcPct val="40000"/>
              </a:spcBef>
              <a:defRPr/>
            </a:pPr>
            <a:endParaRPr lang="en-US" sz="2600" dirty="0" smtClean="0"/>
          </a:p>
          <a:p>
            <a:pPr eaLnBrk="1" hangingPunct="1">
              <a:spcBef>
                <a:spcPct val="40000"/>
              </a:spcBef>
              <a:defRPr/>
            </a:pP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spcBef>
                <a:spcPct val="40000"/>
              </a:spcBef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Evidence accumulation </a:t>
            </a:r>
            <a:r>
              <a:rPr lang="en-US" sz="2600" dirty="0" smtClean="0"/>
              <a:t>(when </a:t>
            </a:r>
            <a:r>
              <a:rPr lang="en-US" sz="2600" dirty="0" smtClean="0">
                <a:solidFill>
                  <a:srgbClr val="FF0000"/>
                </a:solidFill>
              </a:rPr>
              <a:t>new evidence </a:t>
            </a:r>
            <a:r>
              <a:rPr lang="en-US" sz="2600" dirty="0" smtClean="0"/>
              <a:t>is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smtClean="0"/>
              <a:t>discovered)</a:t>
            </a:r>
          </a:p>
        </p:txBody>
      </p:sp>
      <p:graphicFrame>
        <p:nvGraphicFramePr>
          <p:cNvPr id="31748" name="Object 13"/>
          <p:cNvGraphicFramePr>
            <a:graphicFrameLocks noChangeAspect="1"/>
          </p:cNvGraphicFramePr>
          <p:nvPr/>
        </p:nvGraphicFramePr>
        <p:xfrm>
          <a:off x="885825" y="2425700"/>
          <a:ext cx="7600950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2" name="Equation" r:id="rId3" imgW="4343400" imgH="673100" progId="Equation.3">
                  <p:embed/>
                </p:oleObj>
              </mc:Choice>
              <mc:Fallback>
                <p:oleObj name="Equation" r:id="rId3" imgW="4343400" imgH="673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825" y="2425700"/>
                        <a:ext cx="7600950" cy="117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15"/>
          <p:cNvGraphicFramePr>
            <a:graphicFrameLocks noChangeAspect="1"/>
          </p:cNvGraphicFramePr>
          <p:nvPr/>
        </p:nvGraphicFramePr>
        <p:xfrm>
          <a:off x="919163" y="1377950"/>
          <a:ext cx="74676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3" name="Equation" r:id="rId5" imgW="4267200" imgH="266700" progId="Equation.3">
                  <p:embed/>
                </p:oleObj>
              </mc:Choice>
              <mc:Fallback>
                <p:oleObj name="Equation" r:id="rId5" imgW="4267200" imgH="266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163" y="1377950"/>
                        <a:ext cx="746760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30743"/>
              </p:ext>
            </p:extLst>
          </p:nvPr>
        </p:nvGraphicFramePr>
        <p:xfrm>
          <a:off x="1447800" y="5334000"/>
          <a:ext cx="60007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4" name="Equation" r:id="rId7" imgW="3429000" imgH="228600" progId="Equation.3">
                  <p:embed/>
                </p:oleObj>
              </mc:Choice>
              <mc:Fallback>
                <p:oleObj name="Equation" r:id="rId7" imgW="3429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334000"/>
                        <a:ext cx="60007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8691396"/>
              </p:ext>
            </p:extLst>
          </p:nvPr>
        </p:nvGraphicFramePr>
        <p:xfrm>
          <a:off x="1143000" y="5867400"/>
          <a:ext cx="67119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5" name="Equation" r:id="rId9" imgW="3835400" imgH="228600" progId="Equation.3">
                  <p:embed/>
                </p:oleObj>
              </mc:Choice>
              <mc:Fallback>
                <p:oleObj name="Equation" r:id="rId9" imgW="3835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867400"/>
                        <a:ext cx="67119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2057400" y="38595"/>
            <a:ext cx="5260607" cy="5847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absolute posterior probability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5029200" y="1828800"/>
            <a:ext cx="13716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320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fld id="{AC38A9BD-048F-4775-A59B-F4FF2FB0EF4B}" type="slidenum">
              <a:rPr lang="en-US" sz="1000" smtClean="0"/>
              <a:pPr algn="l"/>
              <a:t>6</a:t>
            </a:fld>
            <a:endParaRPr lang="en-US" sz="1000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50900"/>
          </a:xfrm>
          <a:solidFill>
            <a:srgbClr val="FFFF00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Discussion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of Assumptions of Naïve Bayes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0538" y="1009650"/>
            <a:ext cx="8229600" cy="5462588"/>
          </a:xfrm>
        </p:spPr>
        <p:txBody>
          <a:bodyPr>
            <a:normAutofit lnSpcReduction="10000"/>
          </a:bodyPr>
          <a:lstStyle/>
          <a:p>
            <a:pPr eaLnBrk="1" hangingPunct="1">
              <a:spcBef>
                <a:spcPct val="0"/>
              </a:spcBef>
            </a:pPr>
            <a:r>
              <a:rPr lang="en-US" sz="2600" b="1" u="sng" dirty="0" smtClean="0">
                <a:solidFill>
                  <a:srgbClr val="FF0000"/>
                </a:solidFill>
              </a:rPr>
              <a:t>Assumption 1</a:t>
            </a:r>
            <a:r>
              <a:rPr lang="en-US" sz="2600" b="1" u="sng" dirty="0" smtClean="0"/>
              <a:t>: </a:t>
            </a:r>
            <a:r>
              <a:rPr lang="en-US" sz="2600" dirty="0" smtClean="0"/>
              <a:t>hypotheses are mutually exclusive and exhaustive 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200" dirty="0" smtClean="0"/>
              <a:t>Single fault assumption (</a:t>
            </a:r>
            <a:r>
              <a:rPr lang="en-US" sz="2200" dirty="0" smtClean="0">
                <a:solidFill>
                  <a:srgbClr val="00B050"/>
                </a:solidFill>
              </a:rPr>
              <a:t>one and only one hypothesis </a:t>
            </a:r>
            <a:r>
              <a:rPr lang="en-US" sz="2200" dirty="0" smtClean="0"/>
              <a:t>must be true)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200" b="1" dirty="0" smtClean="0">
                <a:solidFill>
                  <a:schemeClr val="accent2"/>
                </a:solidFill>
              </a:rPr>
              <a:t>Multi-faults do exist in individual cases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200" dirty="0" smtClean="0"/>
              <a:t>Can be viewed as an approximation of situations where hypotheses are independent of each other and their prior probabilities are very small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200" dirty="0" smtClean="0"/>
              <a:t>	</a:t>
            </a:r>
          </a:p>
          <a:p>
            <a:pPr eaLnBrk="1" hangingPunct="1">
              <a:spcBef>
                <a:spcPct val="0"/>
              </a:spcBef>
            </a:pPr>
            <a:r>
              <a:rPr lang="en-US" sz="2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Assumption 2: </a:t>
            </a:r>
            <a:r>
              <a:rPr lang="en-US" sz="2600" dirty="0" smtClean="0"/>
              <a:t>pieces of evidence are conditionally independent of each other, given any hypothesis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200" dirty="0" smtClean="0"/>
              <a:t>Manifestations themselves are not independent of each other, they are correlated by their common causes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200" dirty="0" smtClean="0"/>
              <a:t>Reasonable under single fault assumption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200" b="1" dirty="0" smtClean="0">
                <a:solidFill>
                  <a:schemeClr val="accent2"/>
                </a:solidFill>
              </a:rPr>
              <a:t>Not so when multi-faults are to be considered</a:t>
            </a:r>
            <a:endParaRPr lang="en-US" sz="2200" dirty="0" smtClean="0">
              <a:solidFill>
                <a:schemeClr val="accent2"/>
              </a:solidFill>
            </a:endParaRPr>
          </a:p>
        </p:txBody>
      </p:sp>
      <p:graphicFrame>
        <p:nvGraphicFramePr>
          <p:cNvPr id="3277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5057440"/>
              </p:ext>
            </p:extLst>
          </p:nvPr>
        </p:nvGraphicFramePr>
        <p:xfrm>
          <a:off x="841375" y="3644900"/>
          <a:ext cx="77565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Equation" r:id="rId3" imgW="4432300" imgH="215900" progId="Equation.3">
                  <p:embed/>
                </p:oleObj>
              </mc:Choice>
              <mc:Fallback>
                <p:oleObj name="Equation" r:id="rId3" imgW="4432300" imgH="215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375" y="3644900"/>
                        <a:ext cx="7756525" cy="37782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accent1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15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548640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7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Limitations of the naïve Bayesian system</a:t>
            </a:r>
          </a:p>
        </p:txBody>
      </p:sp>
    </p:spTree>
    <p:extLst>
      <p:ext uri="{BB962C8B-B14F-4D97-AF65-F5344CB8AC3E}">
        <p14:creationId xmlns:p14="http://schemas.microsoft.com/office/powerpoint/2010/main" val="246733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5715000" y="624840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200" dirty="0" smtClean="0"/>
              <a:t>Explanation example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62025"/>
          </a:xfrm>
          <a:solidFill>
            <a:srgbClr val="FFFF00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Limitations of the naïve Bayesian system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0538" y="1009650"/>
            <a:ext cx="8229600" cy="5462588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2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Cannot handle hypotheses of multiple disorders well 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200" dirty="0" smtClean="0"/>
              <a:t>Suppose                    are independent of each other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200" dirty="0" smtClean="0"/>
              <a:t>Consider a composite hypothesis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200" dirty="0" smtClean="0"/>
              <a:t>How to compute the posterior probability (or relative likelihood)</a:t>
            </a:r>
          </a:p>
          <a:p>
            <a:pPr lvl="1" eaLnBrk="1" hangingPunct="1">
              <a:spcBef>
                <a:spcPct val="0"/>
              </a:spcBef>
            </a:pPr>
            <a:endParaRPr lang="en-US" sz="2200" dirty="0" smtClean="0"/>
          </a:p>
          <a:p>
            <a:pPr lvl="1" eaLnBrk="1" hangingPunct="1">
              <a:spcBef>
                <a:spcPct val="35000"/>
              </a:spcBef>
            </a:pPr>
            <a:r>
              <a:rPr lang="en-US" sz="2200" dirty="0" smtClean="0"/>
              <a:t>Using Bayes’ theorem</a:t>
            </a:r>
          </a:p>
          <a:p>
            <a:pPr lvl="1" eaLnBrk="1" hangingPunct="1">
              <a:spcBef>
                <a:spcPct val="0"/>
              </a:spcBef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200" dirty="0" smtClean="0"/>
              <a:t>	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200" dirty="0" smtClean="0"/>
              <a:t>	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200" dirty="0" smtClean="0"/>
              <a:t>	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200" dirty="0" smtClean="0"/>
              <a:t>			</a:t>
            </a:r>
          </a:p>
        </p:txBody>
      </p:sp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1158875" y="3187700"/>
          <a:ext cx="6678613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4" name="Equation" r:id="rId3" imgW="3505200" imgH="431800" progId="Equation.3">
                  <p:embed/>
                </p:oleObj>
              </mc:Choice>
              <mc:Fallback>
                <p:oleObj name="Equation" r:id="rId3" imgW="35052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3187700"/>
                        <a:ext cx="6678613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8" name="Object 6"/>
          <p:cNvGraphicFramePr>
            <a:graphicFrameLocks noChangeAspect="1"/>
          </p:cNvGraphicFramePr>
          <p:nvPr/>
        </p:nvGraphicFramePr>
        <p:xfrm>
          <a:off x="2119313" y="2552700"/>
          <a:ext cx="278288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" name="Equation" r:id="rId5" imgW="1460500" imgH="228600" progId="Equation.3">
                  <p:embed/>
                </p:oleObj>
              </mc:Choice>
              <mc:Fallback>
                <p:oleObj name="Equation" r:id="rId5" imgW="1460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9313" y="2552700"/>
                        <a:ext cx="2782887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9194081"/>
              </p:ext>
            </p:extLst>
          </p:nvPr>
        </p:nvGraphicFramePr>
        <p:xfrm>
          <a:off x="1143000" y="4038600"/>
          <a:ext cx="670401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" name="Equation" r:id="rId7" imgW="3517900" imgH="215900" progId="Equation.3">
                  <p:embed/>
                </p:oleObj>
              </mc:Choice>
              <mc:Fallback>
                <p:oleObj name="Equation" r:id="rId7" imgW="3517900" imgH="215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038600"/>
                        <a:ext cx="6704013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741862"/>
              </p:ext>
            </p:extLst>
          </p:nvPr>
        </p:nvGraphicFramePr>
        <p:xfrm>
          <a:off x="1143000" y="4572000"/>
          <a:ext cx="5541963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7" name="Equation" r:id="rId9" imgW="2908300" imgH="457200" progId="Equation.3">
                  <p:embed/>
                </p:oleObj>
              </mc:Choice>
              <mc:Fallback>
                <p:oleObj name="Equation" r:id="rId9" imgW="29083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572000"/>
                        <a:ext cx="5541963" cy="871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7027"/>
              </p:ext>
            </p:extLst>
          </p:nvPr>
        </p:nvGraphicFramePr>
        <p:xfrm>
          <a:off x="1143000" y="5638800"/>
          <a:ext cx="40386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8" name="Equation" r:id="rId11" imgW="2120900" imgH="241300" progId="Equation.3">
                  <p:embed/>
                </p:oleObj>
              </mc:Choice>
              <mc:Fallback>
                <p:oleObj name="Equation" r:id="rId11" imgW="21209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638800"/>
                        <a:ext cx="4038600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423274"/>
              </p:ext>
            </p:extLst>
          </p:nvPr>
        </p:nvGraphicFramePr>
        <p:xfrm>
          <a:off x="2362200" y="1371600"/>
          <a:ext cx="12096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9" name="Equation" r:id="rId13" imgW="634725" imgH="228501" progId="Equation.3">
                  <p:embed/>
                </p:oleObj>
              </mc:Choice>
              <mc:Fallback>
                <p:oleObj name="Equation" r:id="rId13" imgW="634725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371600"/>
                        <a:ext cx="120967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256098"/>
              </p:ext>
            </p:extLst>
          </p:nvPr>
        </p:nvGraphicFramePr>
        <p:xfrm>
          <a:off x="5112503" y="1781175"/>
          <a:ext cx="992187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0" name="Equation" r:id="rId15" imgW="520474" imgH="215806" progId="Equation.3">
                  <p:embed/>
                </p:oleObj>
              </mc:Choice>
              <mc:Fallback>
                <p:oleObj name="Equation" r:id="rId15" imgW="520474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2503" y="1781175"/>
                        <a:ext cx="992187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Arrow Connector 2"/>
          <p:cNvCxnSpPr/>
          <p:nvPr/>
        </p:nvCxnSpPr>
        <p:spPr>
          <a:xfrm>
            <a:off x="7315200" y="6477000"/>
            <a:ext cx="1600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051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fld id="{E8A18785-EE2C-4FEC-8827-A311AF4C5180}" type="slidenum">
              <a:rPr lang="en-US" sz="1000" smtClean="0"/>
              <a:pPr algn="l"/>
              <a:t>9</a:t>
            </a:fld>
            <a:endParaRPr lang="en-US" sz="100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0538" y="461962"/>
            <a:ext cx="8229600" cy="6015038"/>
          </a:xfrm>
        </p:spPr>
        <p:txBody>
          <a:bodyPr/>
          <a:lstStyle/>
          <a:p>
            <a:pPr lvl="1" eaLnBrk="1" hangingPunct="1">
              <a:spcBef>
                <a:spcPct val="0"/>
              </a:spcBef>
            </a:pPr>
            <a:r>
              <a:rPr lang="en-US" sz="2200" dirty="0" smtClean="0"/>
              <a:t> </a:t>
            </a:r>
          </a:p>
          <a:p>
            <a:pPr lvl="1" eaLnBrk="1" hangingPunct="1">
              <a:spcBef>
                <a:spcPct val="0"/>
              </a:spcBef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200" dirty="0" smtClean="0"/>
              <a:t>	but this is a very unreasonable assumption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en-US" sz="2200" dirty="0" smtClean="0"/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en-US" sz="2200" dirty="0" smtClean="0"/>
          </a:p>
          <a:p>
            <a:pPr eaLnBrk="1" hangingPunct="1">
              <a:spcBef>
                <a:spcPct val="0"/>
              </a:spcBef>
            </a:pPr>
            <a:endParaRPr lang="en-US" sz="2600" dirty="0" smtClean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</a:pPr>
            <a:endParaRPr lang="en-US" sz="26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</a:pPr>
            <a:endParaRPr lang="en-US" sz="2600" dirty="0" smtClean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</a:pPr>
            <a:endParaRPr lang="en-US" sz="26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en-US" sz="2600" dirty="0" smtClean="0">
                <a:solidFill>
                  <a:srgbClr val="FF0000"/>
                </a:solidFill>
              </a:rPr>
              <a:t>Need a better representation and a better assumption</a:t>
            </a:r>
          </a:p>
        </p:txBody>
      </p:sp>
      <p:graphicFrame>
        <p:nvGraphicFramePr>
          <p:cNvPr id="3482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625211"/>
              </p:ext>
            </p:extLst>
          </p:nvPr>
        </p:nvGraphicFramePr>
        <p:xfrm>
          <a:off x="1098550" y="2003425"/>
          <a:ext cx="69215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Equation" r:id="rId3" imgW="3632200" imgH="228600" progId="Equation.3">
                  <p:embed/>
                </p:oleObj>
              </mc:Choice>
              <mc:Fallback>
                <p:oleObj name="Equation" r:id="rId3" imgW="3632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550" y="2003425"/>
                        <a:ext cx="6921500" cy="4349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2340887"/>
              </p:ext>
            </p:extLst>
          </p:nvPr>
        </p:nvGraphicFramePr>
        <p:xfrm>
          <a:off x="1211263" y="1206500"/>
          <a:ext cx="62674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Equation" r:id="rId5" imgW="3289300" imgH="228600" progId="Equation.3">
                  <p:embed/>
                </p:oleObj>
              </mc:Choice>
              <mc:Fallback>
                <p:oleObj name="Equation" r:id="rId5" imgW="32893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263" y="1206500"/>
                        <a:ext cx="626745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4822" name="Group 17"/>
          <p:cNvGrpSpPr>
            <a:grpSpLocks/>
          </p:cNvGrpSpPr>
          <p:nvPr/>
        </p:nvGrpSpPr>
        <p:grpSpPr bwMode="auto">
          <a:xfrm>
            <a:off x="1228725" y="2744788"/>
            <a:ext cx="4443413" cy="1273175"/>
            <a:chOff x="1071" y="1329"/>
            <a:chExt cx="2799" cy="802"/>
          </a:xfrm>
        </p:grpSpPr>
        <p:sp>
          <p:nvSpPr>
            <p:cNvPr id="34824" name="Text Box 12"/>
            <p:cNvSpPr txBox="1">
              <a:spLocks noChangeArrowheads="1"/>
            </p:cNvSpPr>
            <p:nvPr/>
          </p:nvSpPr>
          <p:spPr bwMode="auto">
            <a:xfrm>
              <a:off x="1071" y="1341"/>
              <a:ext cx="1134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/>
                <a:t>E: earth quake</a:t>
              </a:r>
            </a:p>
          </p:txBody>
        </p:sp>
        <p:sp>
          <p:nvSpPr>
            <p:cNvPr id="34825" name="Text Box 13"/>
            <p:cNvSpPr txBox="1">
              <a:spLocks noChangeArrowheads="1"/>
            </p:cNvSpPr>
            <p:nvPr/>
          </p:nvSpPr>
          <p:spPr bwMode="auto">
            <a:xfrm>
              <a:off x="3096" y="1329"/>
              <a:ext cx="774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/>
                <a:t>B: burglar</a:t>
              </a:r>
            </a:p>
          </p:txBody>
        </p:sp>
        <p:sp>
          <p:nvSpPr>
            <p:cNvPr id="34826" name="Text Box 14"/>
            <p:cNvSpPr txBox="1">
              <a:spLocks noChangeArrowheads="1"/>
            </p:cNvSpPr>
            <p:nvPr/>
          </p:nvSpPr>
          <p:spPr bwMode="auto">
            <a:xfrm>
              <a:off x="2034" y="1875"/>
              <a:ext cx="1206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/>
                <a:t>A: alarm set off</a:t>
              </a:r>
            </a:p>
          </p:txBody>
        </p:sp>
        <p:sp>
          <p:nvSpPr>
            <p:cNvPr id="34827" name="Line 15"/>
            <p:cNvSpPr>
              <a:spLocks noChangeShapeType="1"/>
            </p:cNvSpPr>
            <p:nvPr/>
          </p:nvSpPr>
          <p:spPr bwMode="auto">
            <a:xfrm>
              <a:off x="1467" y="1597"/>
              <a:ext cx="738" cy="2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8" name="Line 16"/>
            <p:cNvSpPr>
              <a:spLocks noChangeShapeType="1"/>
            </p:cNvSpPr>
            <p:nvPr/>
          </p:nvSpPr>
          <p:spPr bwMode="auto">
            <a:xfrm flipH="1">
              <a:off x="2925" y="1585"/>
              <a:ext cx="495" cy="2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23" name="Text Box 18"/>
          <p:cNvSpPr txBox="1">
            <a:spLocks noChangeArrowheads="1"/>
          </p:cNvSpPr>
          <p:nvPr/>
        </p:nvSpPr>
        <p:spPr bwMode="auto">
          <a:xfrm>
            <a:off x="5943600" y="2651125"/>
            <a:ext cx="3000375" cy="22256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>
                <a:solidFill>
                  <a:srgbClr val="00B050"/>
                </a:solidFill>
              </a:rPr>
              <a:t>E and B are independent</a:t>
            </a:r>
          </a:p>
          <a:p>
            <a:r>
              <a:rPr lang="en-US" dirty="0"/>
              <a:t>But when A is given, </a:t>
            </a:r>
            <a:r>
              <a:rPr lang="en-US" dirty="0">
                <a:solidFill>
                  <a:srgbClr val="FF0000"/>
                </a:solidFill>
              </a:rPr>
              <a:t>they are (adversely) dependent </a:t>
            </a:r>
            <a:r>
              <a:rPr lang="en-US" dirty="0"/>
              <a:t>because they become competitors to explain A</a:t>
            </a:r>
          </a:p>
          <a:p>
            <a:pPr algn="ctr"/>
            <a:r>
              <a:rPr lang="en-US" b="1" dirty="0"/>
              <a:t>P(B|A, E) &lt;&lt;P(B|A)</a:t>
            </a:r>
          </a:p>
          <a:p>
            <a:r>
              <a:rPr lang="en-US" b="1" dirty="0"/>
              <a:t>E explains away of A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2757488" y="1073150"/>
            <a:ext cx="823912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581400" y="692150"/>
            <a:ext cx="1905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Alarm is on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703818"/>
            <a:ext cx="1454913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Earthquake?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574037" y="725382"/>
            <a:ext cx="1454913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Burgler</a:t>
            </a:r>
            <a:r>
              <a:rPr lang="en-US" dirty="0" smtClean="0"/>
              <a:t>?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990600" y="1061482"/>
            <a:ext cx="583437" cy="7736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128837" y="1061482"/>
            <a:ext cx="0" cy="7736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734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292</Words>
  <Application>Microsoft Office PowerPoint</Application>
  <PresentationFormat>On-screen Show (4:3)</PresentationFormat>
  <Paragraphs>126</Paragraphs>
  <Slides>11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Does Naïve Bayes always work?</vt:lpstr>
      <vt:lpstr>Bayes’ Theorem with relative likelihood</vt:lpstr>
      <vt:lpstr>Relative likelihood</vt:lpstr>
      <vt:lpstr>Naïve Bayesian Approach</vt:lpstr>
      <vt:lpstr>PowerPoint Presentation</vt:lpstr>
      <vt:lpstr>Discussion  of Assumptions of Naïve Bayes</vt:lpstr>
      <vt:lpstr>Limitations of the naïve Bayesian system</vt:lpstr>
      <vt:lpstr>Limitations of the naïve Bayesian system</vt:lpstr>
      <vt:lpstr>PowerPoint Presentation</vt:lpstr>
      <vt:lpstr>PowerPoint Presentation</vt:lpstr>
      <vt:lpstr>Bayesian Networks and  Markov Models – applications in robotics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</dc:creator>
  <cp:lastModifiedBy>mperkows</cp:lastModifiedBy>
  <cp:revision>15</cp:revision>
  <dcterms:created xsi:type="dcterms:W3CDTF">2013-01-25T01:29:18Z</dcterms:created>
  <dcterms:modified xsi:type="dcterms:W3CDTF">2014-02-18T19:45:21Z</dcterms:modified>
</cp:coreProperties>
</file>